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30"/>
  </p:notesMasterIdLst>
  <p:sldIdLst>
    <p:sldId id="256" r:id="rId3"/>
    <p:sldId id="258" r:id="rId4"/>
    <p:sldId id="265" r:id="rId5"/>
    <p:sldId id="291" r:id="rId6"/>
    <p:sldId id="290" r:id="rId7"/>
    <p:sldId id="289" r:id="rId8"/>
    <p:sldId id="262" r:id="rId9"/>
    <p:sldId id="263" r:id="rId10"/>
    <p:sldId id="264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6" r:id="rId19"/>
    <p:sldId id="274" r:id="rId20"/>
    <p:sldId id="275" r:id="rId21"/>
    <p:sldId id="273" r:id="rId22"/>
    <p:sldId id="281" r:id="rId23"/>
    <p:sldId id="282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5525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\Dropbox\Sotra%20Sportsklubb\Sotra%20SK\Admin\Notater_arb.dokumenter\Medlemsutvik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'Ark1'!$C$32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'Ark1'!$D$31:$G$31</c:f>
              <c:strCache>
                <c:ptCount val="4"/>
                <c:pt idx="0">
                  <c:v>Fotball</c:v>
                </c:pt>
                <c:pt idx="1">
                  <c:v>Håndball</c:v>
                </c:pt>
                <c:pt idx="2">
                  <c:v>Idrettskolen</c:v>
                </c:pt>
                <c:pt idx="3">
                  <c:v>Andre</c:v>
                </c:pt>
              </c:strCache>
            </c:strRef>
          </c:cat>
          <c:val>
            <c:numRef>
              <c:f>'Ark1'!$D$32:$G$32</c:f>
              <c:numCache>
                <c:formatCode>General</c:formatCode>
                <c:ptCount val="4"/>
                <c:pt idx="0">
                  <c:v>821</c:v>
                </c:pt>
                <c:pt idx="1">
                  <c:v>605</c:v>
                </c:pt>
                <c:pt idx="2">
                  <c:v>103</c:v>
                </c:pt>
                <c:pt idx="3">
                  <c:v>36</c:v>
                </c:pt>
              </c:numCache>
            </c:numRef>
          </c:val>
        </c:ser>
        <c:ser>
          <c:idx val="1"/>
          <c:order val="1"/>
          <c:tx>
            <c:strRef>
              <c:f>'Ark1'!$C$33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'Ark1'!$D$31:$G$31</c:f>
              <c:strCache>
                <c:ptCount val="4"/>
                <c:pt idx="0">
                  <c:v>Fotball</c:v>
                </c:pt>
                <c:pt idx="1">
                  <c:v>Håndball</c:v>
                </c:pt>
                <c:pt idx="2">
                  <c:v>Idrettskolen</c:v>
                </c:pt>
                <c:pt idx="3">
                  <c:v>Andre</c:v>
                </c:pt>
              </c:strCache>
            </c:strRef>
          </c:cat>
          <c:val>
            <c:numRef>
              <c:f>'Ark1'!$D$33:$G$33</c:f>
              <c:numCache>
                <c:formatCode>General</c:formatCode>
                <c:ptCount val="4"/>
                <c:pt idx="0">
                  <c:v>880</c:v>
                </c:pt>
                <c:pt idx="1">
                  <c:v>596</c:v>
                </c:pt>
                <c:pt idx="2">
                  <c:v>59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'Ark1'!$C$34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'Ark1'!$D$31:$G$31</c:f>
              <c:strCache>
                <c:ptCount val="4"/>
                <c:pt idx="0">
                  <c:v>Fotball</c:v>
                </c:pt>
                <c:pt idx="1">
                  <c:v>Håndball</c:v>
                </c:pt>
                <c:pt idx="2">
                  <c:v>Idrettskolen</c:v>
                </c:pt>
                <c:pt idx="3">
                  <c:v>Andre</c:v>
                </c:pt>
              </c:strCache>
            </c:strRef>
          </c:cat>
          <c:val>
            <c:numRef>
              <c:f>'Ark1'!$D$34:$G$34</c:f>
              <c:numCache>
                <c:formatCode>General</c:formatCode>
                <c:ptCount val="4"/>
                <c:pt idx="0">
                  <c:v>830</c:v>
                </c:pt>
                <c:pt idx="1">
                  <c:v>587</c:v>
                </c:pt>
                <c:pt idx="2">
                  <c:v>96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'Ark1'!$C$35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'Ark1'!$D$31:$G$31</c:f>
              <c:strCache>
                <c:ptCount val="4"/>
                <c:pt idx="0">
                  <c:v>Fotball</c:v>
                </c:pt>
                <c:pt idx="1">
                  <c:v>Håndball</c:v>
                </c:pt>
                <c:pt idx="2">
                  <c:v>Idrettskolen</c:v>
                </c:pt>
                <c:pt idx="3">
                  <c:v>Andre</c:v>
                </c:pt>
              </c:strCache>
            </c:strRef>
          </c:cat>
          <c:val>
            <c:numRef>
              <c:f>'Ark1'!$D$35:$G$35</c:f>
              <c:numCache>
                <c:formatCode>General</c:formatCode>
                <c:ptCount val="4"/>
                <c:pt idx="0">
                  <c:v>828</c:v>
                </c:pt>
                <c:pt idx="1">
                  <c:v>649</c:v>
                </c:pt>
                <c:pt idx="2">
                  <c:v>79</c:v>
                </c:pt>
                <c:pt idx="3">
                  <c:v>40</c:v>
                </c:pt>
              </c:numCache>
            </c:numRef>
          </c:val>
        </c:ser>
        <c:ser>
          <c:idx val="4"/>
          <c:order val="4"/>
          <c:tx>
            <c:strRef>
              <c:f>'Ark1'!$C$36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'Ark1'!$D$31:$G$31</c:f>
              <c:strCache>
                <c:ptCount val="4"/>
                <c:pt idx="0">
                  <c:v>Fotball</c:v>
                </c:pt>
                <c:pt idx="1">
                  <c:v>Håndball</c:v>
                </c:pt>
                <c:pt idx="2">
                  <c:v>Idrettskolen</c:v>
                </c:pt>
                <c:pt idx="3">
                  <c:v>Andre</c:v>
                </c:pt>
              </c:strCache>
            </c:strRef>
          </c:cat>
          <c:val>
            <c:numRef>
              <c:f>'Ark1'!$D$36:$G$36</c:f>
              <c:numCache>
                <c:formatCode>General</c:formatCode>
                <c:ptCount val="4"/>
                <c:pt idx="0">
                  <c:v>950</c:v>
                </c:pt>
                <c:pt idx="1">
                  <c:v>656</c:v>
                </c:pt>
                <c:pt idx="2">
                  <c:v>83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069504"/>
        <c:axId val="200071040"/>
        <c:axId val="0"/>
      </c:bar3DChart>
      <c:catAx>
        <c:axId val="2000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71040"/>
        <c:crosses val="autoZero"/>
        <c:auto val="1"/>
        <c:lblAlgn val="ctr"/>
        <c:lblOffset val="100"/>
        <c:noMultiLvlLbl val="0"/>
      </c:catAx>
      <c:valAx>
        <c:axId val="20007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6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27330"/>
            <a:ext cx="1368152" cy="13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Årsmøte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b-NO" dirty="0" smtClean="0"/>
              <a:t>Sotra Sportsklubb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Ansatte/organisasjon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059832" y="1340768"/>
            <a:ext cx="5937190" cy="531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Dan </a:t>
            </a:r>
            <a:r>
              <a:rPr lang="nb-NO" sz="1800" dirty="0" smtClean="0"/>
              <a:t>Christensen	Daglig </a:t>
            </a:r>
            <a:r>
              <a:rPr lang="nb-NO" sz="1800" dirty="0"/>
              <a:t>leder, 100%</a:t>
            </a:r>
          </a:p>
          <a:p>
            <a:pPr marL="0" indent="0">
              <a:buNone/>
            </a:pPr>
            <a:r>
              <a:rPr lang="nb-NO" sz="1800" dirty="0"/>
              <a:t>Irene </a:t>
            </a:r>
            <a:r>
              <a:rPr lang="nb-NO" sz="1800" dirty="0" smtClean="0"/>
              <a:t>Herdlevær	Klubbsekretær</a:t>
            </a:r>
            <a:r>
              <a:rPr lang="nb-NO" sz="1800" dirty="0"/>
              <a:t>, 100% stilling.</a:t>
            </a:r>
          </a:p>
          <a:p>
            <a:pPr marL="0" indent="0">
              <a:buNone/>
            </a:pPr>
            <a:r>
              <a:rPr lang="nb-NO" sz="1800" dirty="0"/>
              <a:t>Stefan </a:t>
            </a:r>
            <a:r>
              <a:rPr lang="nb-NO" sz="1800" dirty="0" smtClean="0"/>
              <a:t>Olsen	Arrangements- </a:t>
            </a:r>
            <a:r>
              <a:rPr lang="nb-NO" sz="1800" dirty="0"/>
              <a:t>og markedsansvarlig, </a:t>
            </a:r>
            <a:r>
              <a:rPr lang="nb-NO" sz="1800" dirty="0" smtClean="0"/>
              <a:t>			100</a:t>
            </a:r>
            <a:r>
              <a:rPr lang="nb-NO" sz="1800" dirty="0"/>
              <a:t>% stilling</a:t>
            </a:r>
          </a:p>
          <a:p>
            <a:pPr marL="0" indent="0">
              <a:buNone/>
            </a:pPr>
            <a:r>
              <a:rPr lang="nb-NO" sz="1800" dirty="0"/>
              <a:t>Jonny </a:t>
            </a:r>
            <a:r>
              <a:rPr lang="nb-NO" sz="1800" dirty="0" smtClean="0"/>
              <a:t>Rufus 	Leder </a:t>
            </a:r>
            <a:r>
              <a:rPr lang="nb-NO" sz="1800" dirty="0"/>
              <a:t>FFO, 50% stilling</a:t>
            </a:r>
          </a:p>
          <a:p>
            <a:pPr marL="0" indent="0">
              <a:buNone/>
            </a:pPr>
            <a:r>
              <a:rPr lang="nb-NO" sz="1800" dirty="0"/>
              <a:t>Roy </a:t>
            </a:r>
            <a:r>
              <a:rPr lang="nb-NO" sz="1800" dirty="0" smtClean="0"/>
              <a:t>Nymark 	Leder </a:t>
            </a:r>
            <a:r>
              <a:rPr lang="nb-NO" sz="1800" dirty="0"/>
              <a:t>kafedrift og trenerkoordinator </a:t>
            </a:r>
            <a:r>
              <a:rPr lang="nb-NO" sz="1800" dirty="0" smtClean="0"/>
              <a:t>			fotball</a:t>
            </a:r>
            <a:r>
              <a:rPr lang="nb-NO" sz="1800" dirty="0"/>
              <a:t>, 100% stilling</a:t>
            </a:r>
          </a:p>
          <a:p>
            <a:pPr marL="0" indent="0">
              <a:buNone/>
            </a:pPr>
            <a:r>
              <a:rPr lang="nb-NO" sz="1800" dirty="0"/>
              <a:t>Sølvi </a:t>
            </a:r>
            <a:r>
              <a:rPr lang="nb-NO" sz="1800" dirty="0" smtClean="0"/>
              <a:t>Hylleseth 	Trener </a:t>
            </a:r>
            <a:r>
              <a:rPr lang="nb-NO" sz="1800" dirty="0"/>
              <a:t>håndball og trenerkoordinator </a:t>
            </a:r>
            <a:r>
              <a:rPr lang="nb-NO" sz="1800" dirty="0" smtClean="0"/>
              <a:t>			håndball</a:t>
            </a:r>
            <a:r>
              <a:rPr lang="nb-NO" sz="1800" dirty="0"/>
              <a:t>, 100% </a:t>
            </a:r>
            <a:r>
              <a:rPr lang="nb-NO" sz="1800" dirty="0" smtClean="0"/>
              <a:t>stilling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Kurt </a:t>
            </a:r>
            <a:r>
              <a:rPr lang="nb-NO" sz="1800" dirty="0" smtClean="0"/>
              <a:t>Midttun 	Prosjektleder </a:t>
            </a:r>
            <a:r>
              <a:rPr lang="nb-NO" sz="1800" dirty="0"/>
              <a:t>for Fotballhallen </a:t>
            </a:r>
            <a:endParaRPr lang="nb-NO" sz="1800" dirty="0" smtClean="0"/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1800" dirty="0" smtClean="0"/>
              <a:t>	(frivillig verv</a:t>
            </a:r>
            <a:r>
              <a:rPr lang="nb-NO" sz="1800" dirty="0"/>
              <a:t>)</a:t>
            </a:r>
          </a:p>
          <a:p>
            <a:pPr marL="0" indent="0">
              <a:buNone/>
            </a:pPr>
            <a:r>
              <a:rPr lang="nb-NO" sz="1800" dirty="0"/>
              <a:t>Sjur </a:t>
            </a:r>
            <a:r>
              <a:rPr lang="nb-NO" sz="1800" dirty="0" smtClean="0"/>
              <a:t>Århus 	Ansvarlig </a:t>
            </a:r>
            <a:r>
              <a:rPr lang="nb-NO" sz="1800" dirty="0"/>
              <a:t>for FFO (frivillig verv)</a:t>
            </a:r>
          </a:p>
          <a:p>
            <a:pPr marL="0" indent="0">
              <a:buNone/>
            </a:pPr>
            <a:r>
              <a:rPr lang="nb-NO" sz="1800" dirty="0"/>
              <a:t>Siv Øye </a:t>
            </a:r>
            <a:r>
              <a:rPr lang="nb-NO" sz="1800" dirty="0" smtClean="0"/>
              <a:t>Carlsen 	Styremedlem </a:t>
            </a:r>
            <a:r>
              <a:rPr lang="nb-NO" sz="1800" dirty="0"/>
              <a:t>i Fjell Idrettsråd</a:t>
            </a:r>
            <a:endParaRPr lang="nb-NO" sz="1800" dirty="0" smtClean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12768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Årsmeldinger fra gruppene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779912" y="1340768"/>
            <a:ext cx="5217110" cy="4104456"/>
          </a:xfrm>
        </p:spPr>
        <p:txBody>
          <a:bodyPr>
            <a:normAutofit/>
          </a:bodyPr>
          <a:lstStyle/>
          <a:p>
            <a:r>
              <a:rPr lang="nb-NO" sz="2400" dirty="0"/>
              <a:t>Årsrapport fotball</a:t>
            </a:r>
          </a:p>
          <a:p>
            <a:r>
              <a:rPr lang="nb-NO" sz="2400" dirty="0"/>
              <a:t>Årsrapport håndball</a:t>
            </a:r>
          </a:p>
          <a:p>
            <a:r>
              <a:rPr lang="nb-NO" sz="2400" dirty="0"/>
              <a:t>Årsrapport </a:t>
            </a:r>
            <a:r>
              <a:rPr lang="nb-NO" sz="2400" dirty="0" smtClean="0"/>
              <a:t>basketball</a:t>
            </a:r>
          </a:p>
          <a:p>
            <a:r>
              <a:rPr lang="nb-NO" sz="2400" dirty="0" smtClean="0"/>
              <a:t>Årsrapport boksing</a:t>
            </a:r>
            <a:endParaRPr lang="nb-NO" sz="2400" dirty="0"/>
          </a:p>
          <a:p>
            <a:r>
              <a:rPr lang="nb-NO" sz="2400" dirty="0"/>
              <a:t>Årsrapport friidrett</a:t>
            </a:r>
          </a:p>
          <a:p>
            <a:r>
              <a:rPr lang="nb-NO" sz="2400" dirty="0"/>
              <a:t>Årsrapport idrettsskolen</a:t>
            </a:r>
          </a:p>
          <a:p>
            <a:r>
              <a:rPr lang="nb-NO" sz="2400" dirty="0"/>
              <a:t>Årsrapport FFO</a:t>
            </a:r>
          </a:p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12768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Prosjekter/ andre aktiviteter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71800" y="1340768"/>
            <a:ext cx="6225222" cy="531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Vi har </a:t>
            </a:r>
            <a:r>
              <a:rPr lang="nb-NO" sz="1800" dirty="0" smtClean="0"/>
              <a:t>sammen gjennomført</a:t>
            </a:r>
            <a:r>
              <a:rPr lang="nb-NO" sz="1800" dirty="0"/>
              <a:t>;</a:t>
            </a:r>
          </a:p>
          <a:p>
            <a:r>
              <a:rPr lang="nb-NO" sz="1800" dirty="0" err="1" smtClean="0"/>
              <a:t>Straumemila</a:t>
            </a:r>
            <a:endParaRPr lang="nb-NO" sz="1800" dirty="0"/>
          </a:p>
          <a:p>
            <a:r>
              <a:rPr lang="nb-NO" sz="1800" dirty="0" err="1" smtClean="0"/>
              <a:t>SartorCup</a:t>
            </a:r>
            <a:endParaRPr lang="nb-NO" sz="1800" dirty="0"/>
          </a:p>
          <a:p>
            <a:r>
              <a:rPr lang="nb-NO" sz="1800" dirty="0" smtClean="0"/>
              <a:t>Kretsmesterskap </a:t>
            </a:r>
            <a:r>
              <a:rPr lang="nb-NO" sz="1800" dirty="0"/>
              <a:t>i </a:t>
            </a:r>
            <a:r>
              <a:rPr lang="nb-NO" sz="1800" dirty="0" err="1"/>
              <a:t>beach</a:t>
            </a:r>
            <a:r>
              <a:rPr lang="nb-NO" sz="1800" dirty="0"/>
              <a:t> håndball</a:t>
            </a:r>
          </a:p>
          <a:p>
            <a:r>
              <a:rPr lang="nb-NO" sz="1800" dirty="0" smtClean="0"/>
              <a:t>Nissemarsj</a:t>
            </a:r>
            <a:endParaRPr lang="nb-NO" sz="1800" dirty="0"/>
          </a:p>
          <a:p>
            <a:r>
              <a:rPr lang="nb-NO" sz="1800" dirty="0" smtClean="0"/>
              <a:t>Åpen </a:t>
            </a:r>
            <a:r>
              <a:rPr lang="nb-NO" sz="1800" dirty="0"/>
              <a:t>hall (hver søndag)</a:t>
            </a:r>
          </a:p>
          <a:p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Vi </a:t>
            </a:r>
            <a:r>
              <a:rPr lang="nb-NO" sz="1800" dirty="0"/>
              <a:t>har i tillegg vært medarrangør på;</a:t>
            </a:r>
          </a:p>
          <a:p>
            <a:r>
              <a:rPr lang="nb-NO" sz="1800" dirty="0" smtClean="0"/>
              <a:t>TK </a:t>
            </a:r>
            <a:r>
              <a:rPr lang="nb-NO" sz="1800" dirty="0"/>
              <a:t>Ballcamp</a:t>
            </a:r>
          </a:p>
          <a:p>
            <a:r>
              <a:rPr lang="nb-NO" sz="1800" dirty="0" smtClean="0"/>
              <a:t>OTD</a:t>
            </a:r>
            <a:r>
              <a:rPr lang="nb-NO" sz="1800" dirty="0"/>
              <a:t>, oljemessen</a:t>
            </a:r>
          </a:p>
          <a:p>
            <a:r>
              <a:rPr lang="nb-NO" sz="1800" dirty="0" smtClean="0"/>
              <a:t>Herre </a:t>
            </a:r>
            <a:r>
              <a:rPr lang="nb-NO" sz="1800" dirty="0"/>
              <a:t>landskamp Norge-Østerrike </a:t>
            </a:r>
            <a:r>
              <a:rPr lang="nb-NO" sz="1800" dirty="0" smtClean="0"/>
              <a:t>i håndball</a:t>
            </a:r>
            <a:endParaRPr lang="nb-NO" sz="1800" dirty="0"/>
          </a:p>
          <a:p>
            <a:r>
              <a:rPr lang="nb-NO" sz="1800" dirty="0" smtClean="0"/>
              <a:t>2 </a:t>
            </a:r>
            <a:r>
              <a:rPr lang="nb-NO" sz="1800" dirty="0"/>
              <a:t>store firma arrangementer</a:t>
            </a:r>
          </a:p>
          <a:p>
            <a:r>
              <a:rPr lang="nb-NO" sz="1800" dirty="0" smtClean="0"/>
              <a:t>Bilmesse</a:t>
            </a:r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200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Støttespillere/sponsorer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sz="1800" b="1" dirty="0"/>
              <a:t>TROND MOHN</a:t>
            </a:r>
          </a:p>
          <a:p>
            <a:pPr marL="0" indent="0">
              <a:buNone/>
            </a:pPr>
            <a:r>
              <a:rPr lang="nb-NO" sz="1800" dirty="0"/>
              <a:t>Det finnes neppe noen som kan sidestilles med Trond Mohns gavmildhet. Han har </a:t>
            </a:r>
            <a:r>
              <a:rPr lang="nb-NO" sz="1800" dirty="0" smtClean="0"/>
              <a:t>gjennom en </a:t>
            </a:r>
            <a:r>
              <a:rPr lang="nb-NO" sz="1800" dirty="0"/>
              <a:t>rekke år bidratt til utbyggingen av Straume Idrettspark, og er utvilsomt hovedårsaken til at</a:t>
            </a:r>
          </a:p>
          <a:p>
            <a:pPr marL="0" indent="0">
              <a:buNone/>
            </a:pPr>
            <a:r>
              <a:rPr lang="nb-NO" sz="1800" dirty="0"/>
              <a:t>vi har kunnet bygge turveier, beachbaner og ikke minst </a:t>
            </a:r>
            <a:r>
              <a:rPr lang="nb-NO" sz="1800" dirty="0" smtClean="0"/>
              <a:t>fotballhallen.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I </a:t>
            </a:r>
            <a:r>
              <a:rPr lang="nb-NO" sz="1800" dirty="0"/>
              <a:t>2013 fikk klubben et lån på kr. 25 millioner. </a:t>
            </a:r>
            <a:r>
              <a:rPr lang="nb-NO" sz="1800" dirty="0" err="1"/>
              <a:t>Lånet</a:t>
            </a:r>
            <a:r>
              <a:rPr lang="nb-NO" sz="1800" dirty="0"/>
              <a:t> skulle være rentebærende, men </a:t>
            </a:r>
            <a:r>
              <a:rPr lang="nb-NO" sz="1800" dirty="0" smtClean="0"/>
              <a:t>allerede etter </a:t>
            </a:r>
            <a:r>
              <a:rPr lang="nb-NO" sz="1800" dirty="0"/>
              <a:t>få måneder fikk vi melding om at </a:t>
            </a:r>
            <a:r>
              <a:rPr lang="nb-NO" sz="1800" dirty="0" err="1"/>
              <a:t>lånet</a:t>
            </a:r>
            <a:r>
              <a:rPr lang="nb-NO" sz="1800" dirty="0"/>
              <a:t> ble rentefritt</a:t>
            </a:r>
            <a:r>
              <a:rPr lang="nb-NO" sz="1800" dirty="0" smtClean="0"/>
              <a:t>. Under </a:t>
            </a:r>
            <a:r>
              <a:rPr lang="nb-NO" sz="1800" dirty="0"/>
              <a:t>håndballens anleggsseminar i Sotra Arena </a:t>
            </a:r>
            <a:r>
              <a:rPr lang="nb-NO" sz="1800" dirty="0" smtClean="0"/>
              <a:t> i 2014 holdt </a:t>
            </a:r>
            <a:r>
              <a:rPr lang="nb-NO" sz="1800" dirty="0"/>
              <a:t>Trond et flott innlegg om </a:t>
            </a:r>
            <a:r>
              <a:rPr lang="nb-NO" sz="1800" dirty="0" smtClean="0"/>
              <a:t>giverglede og </a:t>
            </a:r>
            <a:r>
              <a:rPr lang="nb-NO" sz="1800" dirty="0"/>
              <a:t>hva han var opptatt av </a:t>
            </a:r>
            <a:r>
              <a:rPr lang="nb-NO" sz="1800" dirty="0" smtClean="0"/>
              <a:t>i dagens </a:t>
            </a:r>
            <a:r>
              <a:rPr lang="nb-NO" sz="1800" dirty="0" err="1"/>
              <a:t>idrettsnorge</a:t>
            </a:r>
            <a:r>
              <a:rPr lang="nb-NO" sz="1800" dirty="0"/>
              <a:t>. </a:t>
            </a:r>
            <a:r>
              <a:rPr lang="nb-NO" sz="1800" dirty="0" smtClean="0"/>
              <a:t>Han avsluttet </a:t>
            </a:r>
            <a:r>
              <a:rPr lang="nb-NO" sz="1800" dirty="0"/>
              <a:t>det hele med </a:t>
            </a:r>
            <a:r>
              <a:rPr lang="nb-NO" sz="1800" dirty="0" smtClean="0"/>
              <a:t>å fortelle </a:t>
            </a:r>
            <a:r>
              <a:rPr lang="nb-NO" sz="1800" dirty="0"/>
              <a:t>at </a:t>
            </a:r>
            <a:r>
              <a:rPr lang="nb-NO" sz="1800" dirty="0" err="1"/>
              <a:t>lånet</a:t>
            </a:r>
            <a:r>
              <a:rPr lang="nb-NO" sz="1800" dirty="0"/>
              <a:t> til </a:t>
            </a:r>
            <a:r>
              <a:rPr lang="nb-NO" sz="1800" dirty="0" smtClean="0"/>
              <a:t>Sotra Sportsklubb </a:t>
            </a:r>
            <a:r>
              <a:rPr lang="nb-NO" sz="1800" dirty="0"/>
              <a:t>ville bli gjort om </a:t>
            </a:r>
            <a:r>
              <a:rPr lang="nb-NO" sz="1800" dirty="0" smtClean="0"/>
              <a:t>til en </a:t>
            </a:r>
            <a:r>
              <a:rPr lang="nb-NO" sz="1800" dirty="0"/>
              <a:t>gave.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Vi </a:t>
            </a:r>
            <a:r>
              <a:rPr lang="nb-NO" sz="1800" dirty="0"/>
              <a:t>vet at det er dugnadsånden som settes høyest av alle verdier hos Trond Mohn</a:t>
            </a:r>
            <a:r>
              <a:rPr lang="nb-NO" sz="1800" dirty="0" smtClean="0"/>
              <a:t>. Dette </a:t>
            </a:r>
            <a:r>
              <a:rPr lang="nb-NO" sz="1800" dirty="0"/>
              <a:t>er en egenskap som Sotra Sportsklubb kan være godt fornøyd med, og vi kan love </a:t>
            </a:r>
            <a:r>
              <a:rPr lang="nb-NO" sz="1800" dirty="0" smtClean="0"/>
              <a:t>at dugnadsnivået </a:t>
            </a:r>
            <a:r>
              <a:rPr lang="nb-NO" sz="1800" dirty="0"/>
              <a:t>fortsatt vil være stort på alle nivåer.</a:t>
            </a:r>
          </a:p>
          <a:p>
            <a:pPr marL="0" indent="0">
              <a:buNone/>
            </a:pPr>
            <a:endParaRPr lang="nb-NO" sz="1800" b="1" dirty="0" smtClean="0"/>
          </a:p>
          <a:p>
            <a:pPr marL="0" indent="0">
              <a:buNone/>
            </a:pPr>
            <a:r>
              <a:rPr lang="nb-NO" sz="1800" b="1" dirty="0" smtClean="0"/>
              <a:t>		Sotra </a:t>
            </a:r>
            <a:r>
              <a:rPr lang="nb-NO" sz="1800" b="1" dirty="0"/>
              <a:t>SK sender en STOR takk til </a:t>
            </a:r>
            <a:endParaRPr lang="nb-NO" sz="1800" b="1" dirty="0" smtClean="0"/>
          </a:p>
          <a:p>
            <a:pPr marL="0" indent="0">
              <a:buNone/>
            </a:pPr>
            <a:r>
              <a:rPr lang="nb-NO" sz="1800" b="1" dirty="0" smtClean="0"/>
              <a:t>		Trond </a:t>
            </a:r>
            <a:r>
              <a:rPr lang="nb-NO" sz="1800" b="1" dirty="0"/>
              <a:t>Mohn for hans gode bidrag.</a:t>
            </a:r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98801"/>
            <a:ext cx="2520280" cy="13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Klubbens ildsjeler/ dugnad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dirty="0" smtClean="0"/>
              <a:t>Sotra </a:t>
            </a:r>
            <a:r>
              <a:rPr lang="nb-NO" sz="1800" dirty="0"/>
              <a:t>Sportsklubb er en foreldredrevet klubb med idrett og aktivitet for de minste </a:t>
            </a:r>
            <a:r>
              <a:rPr lang="nb-NO" sz="1800" dirty="0" smtClean="0"/>
              <a:t>som hovedformål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I </a:t>
            </a:r>
            <a:r>
              <a:rPr lang="nb-NO" sz="1800" dirty="0"/>
              <a:t>tillegg er klubben også eier av Straume Idrettspark - et av landets største </a:t>
            </a:r>
            <a:r>
              <a:rPr lang="nb-NO" sz="1800" dirty="0" smtClean="0"/>
              <a:t>idrettsanlegg. Siden </a:t>
            </a:r>
            <a:r>
              <a:rPr lang="nb-NO" sz="1800" dirty="0"/>
              <a:t>anlegget er privat og den kommunale støtten forsvinnende liten så må klubben </a:t>
            </a:r>
            <a:r>
              <a:rPr lang="nb-NO" sz="1800" dirty="0" smtClean="0"/>
              <a:t>selv sørge </a:t>
            </a:r>
            <a:r>
              <a:rPr lang="nb-NO" sz="1800" dirty="0"/>
              <a:t>for inntekter og dugnadstimer til både </a:t>
            </a:r>
            <a:r>
              <a:rPr lang="nb-NO" sz="1800" dirty="0" smtClean="0"/>
              <a:t>strøm-regning </a:t>
            </a:r>
            <a:r>
              <a:rPr lang="nb-NO" sz="1800" dirty="0"/>
              <a:t>og vedlikehold.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I </a:t>
            </a:r>
            <a:r>
              <a:rPr lang="nb-NO" sz="1800" dirty="0"/>
              <a:t>snitt har klubben regnet ut at det jobbes ca. 15 timer pr. familie pr. år utenom skole- </a:t>
            </a:r>
            <a:r>
              <a:rPr lang="nb-NO" sz="1800" dirty="0" smtClean="0"/>
              <a:t>og hallvaktene</a:t>
            </a:r>
            <a:r>
              <a:rPr lang="nb-NO" sz="1800" dirty="0"/>
              <a:t>. Noen jobber 5-6 timer mens andre jobber mange hundre timer - sånn vil </a:t>
            </a:r>
            <a:r>
              <a:rPr lang="nb-NO" sz="1800" dirty="0" smtClean="0"/>
              <a:t>det alltid </a:t>
            </a:r>
            <a:r>
              <a:rPr lang="nb-NO" sz="1800" dirty="0"/>
              <a:t>være. Engasjement og mulighet for deltakelse vil variere, også fra år til år</a:t>
            </a:r>
            <a:r>
              <a:rPr lang="nb-NO" sz="1800" dirty="0" smtClean="0"/>
              <a:t>.</a:t>
            </a:r>
          </a:p>
          <a:p>
            <a:pPr marL="0" indent="0">
              <a:buNone/>
            </a:pPr>
            <a:endParaRPr lang="nb-NO" sz="1800" b="1" dirty="0" smtClean="0"/>
          </a:p>
          <a:p>
            <a:pPr marL="0" indent="0">
              <a:buNone/>
            </a:pPr>
            <a:r>
              <a:rPr lang="nb-NO" sz="1800" b="1" dirty="0" smtClean="0"/>
              <a:t>Sotra </a:t>
            </a:r>
            <a:r>
              <a:rPr lang="nb-NO" sz="1800" b="1" dirty="0"/>
              <a:t>Sportsklubb er godt kjent for den fantastiske dugnadsånden og innsatsen </a:t>
            </a:r>
            <a:r>
              <a:rPr lang="nb-NO" sz="1800" b="1" dirty="0" smtClean="0"/>
              <a:t>alle gjør </a:t>
            </a:r>
            <a:r>
              <a:rPr lang="nb-NO" sz="1800" b="1" dirty="0"/>
              <a:t>– dette er bemerket av arrangører, leverandører, idrettsforbundet og særkretsene.</a:t>
            </a:r>
          </a:p>
          <a:p>
            <a:pPr marL="0" indent="0">
              <a:buNone/>
            </a:pPr>
            <a:endParaRPr lang="nb-NO" sz="1800" b="1" dirty="0" smtClean="0"/>
          </a:p>
          <a:p>
            <a:pPr marL="0" indent="0">
              <a:buNone/>
            </a:pPr>
            <a:r>
              <a:rPr lang="nb-NO" sz="1800" b="1" dirty="0" smtClean="0"/>
              <a:t>TUSEN </a:t>
            </a:r>
            <a:r>
              <a:rPr lang="nb-NO" sz="1800" b="1" dirty="0"/>
              <a:t>TAKK FOR EN FENOMENAL INNSATS!</a:t>
            </a:r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Regnskap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Årets hedersbevisninger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12768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Innkomne forslag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563888" y="1340768"/>
            <a:ext cx="5433134" cy="5312280"/>
          </a:xfrm>
        </p:spPr>
        <p:txBody>
          <a:bodyPr>
            <a:normAutofit/>
          </a:bodyPr>
          <a:lstStyle/>
          <a:p>
            <a:endParaRPr lang="nb-NO" sz="1800" dirty="0" smtClean="0"/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Opptak </a:t>
            </a:r>
            <a:r>
              <a:rPr lang="nb-NO" sz="1800" dirty="0"/>
              <a:t>av lån, kr. 3 </a:t>
            </a:r>
            <a:r>
              <a:rPr lang="nb-NO" sz="1800" dirty="0" err="1"/>
              <a:t>mill</a:t>
            </a:r>
            <a:r>
              <a:rPr lang="nb-NO" sz="1800" dirty="0"/>
              <a:t> i Sparebanken Vest</a:t>
            </a:r>
          </a:p>
          <a:p>
            <a:r>
              <a:rPr lang="nb-NO" sz="1800" dirty="0"/>
              <a:t>Styret ber om fullmakt fra Årsmøtet til å ta opp lån på kr. 3.000.000,-</a:t>
            </a:r>
          </a:p>
          <a:p>
            <a:r>
              <a:rPr lang="nb-NO" sz="1800" dirty="0" err="1"/>
              <a:t>Lånet</a:t>
            </a:r>
            <a:r>
              <a:rPr lang="nb-NO" sz="1800" dirty="0"/>
              <a:t> skal restfinansiere fotballhallen.</a:t>
            </a:r>
          </a:p>
          <a:p>
            <a:r>
              <a:rPr lang="nb-NO" sz="1800" dirty="0" err="1"/>
              <a:t>Lånet</a:t>
            </a:r>
            <a:r>
              <a:rPr lang="nb-NO" sz="1800" dirty="0"/>
              <a:t> sikres med pant i Gnr. 45, Bnr. 121 og Gnr. 45, Bnr. 195 i Fjell Kommune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Styrets </a:t>
            </a:r>
            <a:r>
              <a:rPr lang="nb-NO" sz="1800" dirty="0"/>
              <a:t>leder sammen med et styremedlem eller daglig leder gis fullmakt til å signere </a:t>
            </a:r>
            <a:r>
              <a:rPr lang="nb-NO" sz="1800" dirty="0" smtClean="0"/>
              <a:t>for låneopptaket </a:t>
            </a:r>
            <a:r>
              <a:rPr lang="nb-NO" sz="1800" dirty="0"/>
              <a:t>på vegne av klubben.</a:t>
            </a:r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200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Kontingent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6" y="2057392"/>
            <a:ext cx="8287916" cy="2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128792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Saksliste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 fontScale="55000" lnSpcReduction="20000"/>
          </a:bodyPr>
          <a:lstStyle/>
          <a:p>
            <a:r>
              <a:rPr lang="nb-NO" dirty="0" smtClean="0"/>
              <a:t>Åpning</a:t>
            </a:r>
          </a:p>
          <a:p>
            <a:r>
              <a:rPr lang="nb-NO" dirty="0" smtClean="0"/>
              <a:t>Godkjenning av de stemmeberettigede</a:t>
            </a:r>
          </a:p>
          <a:p>
            <a:r>
              <a:rPr lang="nb-NO" dirty="0" smtClean="0"/>
              <a:t>Godkjenning av innkalling, saksliste og forretningsorden.</a:t>
            </a:r>
          </a:p>
          <a:p>
            <a:r>
              <a:rPr lang="nb-NO" dirty="0" smtClean="0"/>
              <a:t>Valg av dirigent, referent og 2 personer til å signere protokollen</a:t>
            </a:r>
          </a:p>
          <a:p>
            <a:r>
              <a:rPr lang="nb-NO" dirty="0" smtClean="0"/>
              <a:t>Valg av tellekorps</a:t>
            </a:r>
          </a:p>
          <a:p>
            <a:r>
              <a:rPr lang="nb-NO" dirty="0" smtClean="0"/>
              <a:t>Behandle Hovedstyrets Årsberetning</a:t>
            </a:r>
          </a:p>
          <a:p>
            <a:r>
              <a:rPr lang="nb-NO" dirty="0" smtClean="0"/>
              <a:t>Behandle klubbens regnskap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Årets hedersbevisninger</a:t>
            </a:r>
          </a:p>
          <a:p>
            <a:endParaRPr lang="nb-NO" dirty="0" smtClean="0"/>
          </a:p>
          <a:p>
            <a:r>
              <a:rPr lang="nb-NO" dirty="0" smtClean="0"/>
              <a:t>Behandle innkomne forslag</a:t>
            </a:r>
          </a:p>
          <a:p>
            <a:r>
              <a:rPr lang="nb-NO" dirty="0" err="1" smtClean="0"/>
              <a:t>Fastesette</a:t>
            </a:r>
            <a:r>
              <a:rPr lang="nb-NO" dirty="0" smtClean="0"/>
              <a:t> kontingent</a:t>
            </a:r>
          </a:p>
          <a:p>
            <a:r>
              <a:rPr lang="nb-NO" dirty="0" smtClean="0"/>
              <a:t>Behandle klubbens budsjett</a:t>
            </a:r>
          </a:p>
          <a:p>
            <a:r>
              <a:rPr lang="nb-NO" dirty="0" smtClean="0"/>
              <a:t>Valg</a:t>
            </a:r>
          </a:p>
          <a:p>
            <a:pPr lvl="1"/>
            <a:r>
              <a:rPr lang="nb-NO" dirty="0" smtClean="0"/>
              <a:t>Valg av  revisor</a:t>
            </a:r>
          </a:p>
          <a:p>
            <a:pPr lvl="1"/>
            <a:r>
              <a:rPr lang="nb-NO" dirty="0" smtClean="0"/>
              <a:t>Valg av styremedlemmer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sz="1800" dirty="0" smtClean="0"/>
              <a:t>Saksliste i henhold til §11 i vedtektene</a:t>
            </a:r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3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128792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Budsjett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09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128792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Valgkomiteens innstilling</a:t>
            </a:r>
            <a:endParaRPr lang="nb-NO" dirty="0"/>
          </a:p>
        </p:txBody>
      </p:sp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53670"/>
              </p:ext>
            </p:extLst>
          </p:nvPr>
        </p:nvGraphicFramePr>
        <p:xfrm>
          <a:off x="3563888" y="1340768"/>
          <a:ext cx="4742900" cy="4608516"/>
        </p:xfrm>
        <a:graphic>
          <a:graphicData uri="http://schemas.openxmlformats.org/drawingml/2006/table">
            <a:tbl>
              <a:tblPr/>
              <a:tblGrid>
                <a:gridCol w="1211937"/>
                <a:gridCol w="1060831"/>
                <a:gridCol w="1369212"/>
                <a:gridCol w="1100920"/>
              </a:tblGrid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Gruppe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6666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Fornavn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6666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Etternavn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66669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Verv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000000"/>
                      </a:fgClr>
                      <a:bgClr>
                        <a:srgbClr val="666699"/>
                      </a:bgClr>
                    </a:patt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Siv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Carlsen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Leder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Gunnar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Buvik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Nestleder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Trude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Espedal Jensen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Annette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Lervik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Stig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Bendiksen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Fotball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Alexander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Rodrigues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Basket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Lisbeth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Hjelle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Håndball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Håkon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Leigland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Idrettsskolen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Knut Ivar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Hesjedal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Varamedlem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Hovedstyret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effectLst/>
                          <a:latin typeface="Arial"/>
                        </a:rPr>
                        <a:t>Kurt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Arial"/>
                        </a:rPr>
                        <a:t>Midttun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effectLst/>
                          <a:latin typeface="Arial"/>
                        </a:rPr>
                        <a:t>Varamedlem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82" y="5949280"/>
            <a:ext cx="8936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5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056784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Fotball</a:t>
            </a:r>
            <a:endParaRPr lang="nb-NO" dirty="0"/>
          </a:p>
        </p:txBody>
      </p:sp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508510"/>
              </p:ext>
            </p:extLst>
          </p:nvPr>
        </p:nvGraphicFramePr>
        <p:xfrm>
          <a:off x="3753080" y="1376772"/>
          <a:ext cx="4115628" cy="500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3222"/>
                <a:gridCol w="1217414"/>
                <a:gridCol w="978867"/>
                <a:gridCol w="976125"/>
              </a:tblGrid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dirty="0">
                          <a:effectLst/>
                        </a:rPr>
                        <a:t>Fornavn</a:t>
                      </a:r>
                      <a:endParaRPr lang="nb-NO" sz="13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Etternavn</a:t>
                      </a:r>
                      <a:endParaRPr lang="nb-NO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Verv</a:t>
                      </a:r>
                      <a:endParaRPr lang="nb-NO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Kommentar</a:t>
                      </a:r>
                      <a:endParaRPr lang="nb-NO" sz="13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Stig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Bendiksen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Leder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Trond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Jetmundsen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Ingvild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Skaar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Ny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Terje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Madsen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Ny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dirty="0">
                          <a:effectLst/>
                        </a:rPr>
                        <a:t>Per Øystein</a:t>
                      </a:r>
                      <a:endParaRPr lang="nb-NO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Mikalsen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Ny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Espen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Sjøflot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Ny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  <a:tr h="62557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Espen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Villanger</a:t>
                      </a:r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dirty="0">
                          <a:effectLst/>
                        </a:rPr>
                        <a:t>Ny</a:t>
                      </a:r>
                      <a:endParaRPr lang="nb-NO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8956" marR="8956" marT="8956" marB="0" anchor="b"/>
                </a:tc>
              </a:tr>
            </a:tbl>
          </a:graphicData>
        </a:graphic>
      </p:graphicFrame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6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Håndball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86" y="6021287"/>
            <a:ext cx="668235" cy="6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09170"/>
              </p:ext>
            </p:extLst>
          </p:nvPr>
        </p:nvGraphicFramePr>
        <p:xfrm>
          <a:off x="3635896" y="1199118"/>
          <a:ext cx="4815408" cy="482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815"/>
                <a:gridCol w="1564087"/>
                <a:gridCol w="815370"/>
                <a:gridCol w="1224136"/>
              </a:tblGrid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Fornavn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Etternavn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Verv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Kommentar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Lisbeth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Hjelle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Leder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 1 år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Sturle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Riple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 1 år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Terje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Strømme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 1 år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Vidar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Sangolt</a:t>
                      </a:r>
                      <a:endParaRPr lang="nb-N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 1 år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Paal Teodor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Lilletvedt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 2 år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Grete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Bjorøy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 2 år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27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Svein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Nilsen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for 2 år</a:t>
                      </a:r>
                      <a:endParaRPr lang="nb-N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101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Boksing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252931"/>
              </p:ext>
            </p:extLst>
          </p:nvPr>
        </p:nvGraphicFramePr>
        <p:xfrm>
          <a:off x="3707903" y="1592307"/>
          <a:ext cx="4768795" cy="3492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721"/>
                <a:gridCol w="1849210"/>
                <a:gridCol w="1486864"/>
              </a:tblGrid>
              <a:tr h="58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Fornavn</a:t>
                      </a:r>
                      <a:endParaRPr lang="nb-N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Etternavn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Verv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Michael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Back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Leder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Glenn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 err="1">
                          <a:effectLst/>
                        </a:rPr>
                        <a:t>Bjærum</a:t>
                      </a:r>
                      <a:endParaRPr lang="nb-N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Nestleder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Jan Erling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Olsen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Stian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Pamer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214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Trond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Berntsen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4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12768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Basket, mosjon og idrettsskole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146555"/>
              </p:ext>
            </p:extLst>
          </p:nvPr>
        </p:nvGraphicFramePr>
        <p:xfrm>
          <a:off x="3502179" y="1772816"/>
          <a:ext cx="5397123" cy="2816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074"/>
                <a:gridCol w="1557257"/>
                <a:gridCol w="1238372"/>
                <a:gridCol w="822420"/>
              </a:tblGrid>
              <a:tr h="4693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Gruppe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Fornavn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Etternavn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Verv</a:t>
                      </a:r>
                      <a:endParaRPr lang="nb-NO" sz="14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3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Basket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Alexander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Rodrigues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Leder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336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3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Idrettsskolen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Håkon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Leigland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Leder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336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33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Friidrett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Øyvind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Løland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Leder</a:t>
                      </a:r>
                      <a:endParaRPr lang="nb-N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4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5984776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komiteer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933800"/>
              </p:ext>
            </p:extLst>
          </p:nvPr>
        </p:nvGraphicFramePr>
        <p:xfrm>
          <a:off x="2997976" y="2015141"/>
          <a:ext cx="5977706" cy="306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9194"/>
                <a:gridCol w="1741178"/>
                <a:gridCol w="2247334"/>
              </a:tblGrid>
              <a:tr h="510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Kontrollkomite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Ricard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Legang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0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Kontrollkomite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Truls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Strandheim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0700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0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Valgkomite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Bjørn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Schjerven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0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Valgkomite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Kenth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Haukeland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0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Valgkomite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Sjur</a:t>
                      </a:r>
                      <a:endParaRPr lang="nb-NO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Århus</a:t>
                      </a:r>
                      <a:endParaRPr lang="nb-NO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4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056784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8558575" cy="696836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7944" y="2130425"/>
            <a:ext cx="4390256" cy="147002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Takk for godt oppmøte –</a:t>
            </a:r>
            <a:br>
              <a:rPr lang="nb-NO" dirty="0" smtClean="0"/>
            </a:br>
            <a:r>
              <a:rPr lang="nb-NO" dirty="0" smtClean="0"/>
              <a:t>vel hjem.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4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200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Forretningsorden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 fontScale="47500" lnSpcReduction="20000"/>
          </a:bodyPr>
          <a:lstStyle/>
          <a:p>
            <a:r>
              <a:rPr lang="nb-NO" sz="2900" dirty="0" smtClean="0"/>
              <a:t>Kun saker som er oppført på sakslisten kan behandles</a:t>
            </a:r>
            <a:r>
              <a:rPr lang="nb-NO" sz="2900" dirty="0"/>
              <a:t> </a:t>
            </a:r>
            <a:r>
              <a:rPr lang="nb-NO" sz="2900" dirty="0" smtClean="0"/>
              <a:t>på årsmøte</a:t>
            </a:r>
            <a:endParaRPr lang="nb-NO" sz="2900" dirty="0"/>
          </a:p>
          <a:p>
            <a:pPr marL="0" indent="0">
              <a:buNone/>
            </a:pPr>
            <a:endParaRPr lang="nb-NO" sz="2900" dirty="0"/>
          </a:p>
          <a:p>
            <a:r>
              <a:rPr lang="nb-NO" sz="2900" dirty="0" smtClean="0"/>
              <a:t>Forslag </a:t>
            </a:r>
            <a:r>
              <a:rPr lang="nb-NO" sz="2900" dirty="0"/>
              <a:t>om strek settes fram når saken anses utdebattert.  </a:t>
            </a:r>
            <a:r>
              <a:rPr lang="nb-NO" sz="2900" dirty="0"/>
              <a:t>Før strek settes skal talerlisten refereres, og nye talere inntegnes.</a:t>
            </a:r>
          </a:p>
          <a:p>
            <a:pPr marL="0" indent="0">
              <a:buNone/>
            </a:pPr>
            <a:r>
              <a:rPr lang="nb-NO" sz="2900" dirty="0"/>
              <a:t> </a:t>
            </a:r>
          </a:p>
          <a:p>
            <a:r>
              <a:rPr lang="nb-NO" sz="2900" dirty="0" smtClean="0"/>
              <a:t>Ingen </a:t>
            </a:r>
            <a:r>
              <a:rPr lang="nb-NO" sz="2900" dirty="0"/>
              <a:t>får ordet mer enn 2 ganger til samme sak, begrenset til 3 minutt første gang og 2 minutt de neste.  </a:t>
            </a:r>
            <a:r>
              <a:rPr lang="nb-NO" sz="2900" dirty="0"/>
              <a:t>Innledning til saken er unntatt.</a:t>
            </a:r>
          </a:p>
          <a:p>
            <a:pPr marL="0" indent="0">
              <a:buNone/>
            </a:pPr>
            <a:r>
              <a:rPr lang="nb-NO" sz="2900" dirty="0"/>
              <a:t> </a:t>
            </a:r>
          </a:p>
          <a:p>
            <a:r>
              <a:rPr lang="nb-NO" sz="2900" dirty="0" smtClean="0"/>
              <a:t>Ordet </a:t>
            </a:r>
            <a:r>
              <a:rPr lang="nb-NO" sz="2900" dirty="0"/>
              <a:t>til forretningsorden kan gis 1 gang til samme taler til samme sak.  </a:t>
            </a:r>
            <a:r>
              <a:rPr lang="nb-NO" sz="2900" dirty="0"/>
              <a:t>Dette begrenses til formaliteter eller prosedyre.  Det er ikke anledning å berøre realitetene i den behandlede sak.</a:t>
            </a:r>
          </a:p>
          <a:p>
            <a:pPr marL="0" indent="0">
              <a:buNone/>
            </a:pPr>
            <a:r>
              <a:rPr lang="nb-NO" sz="2900" dirty="0"/>
              <a:t> </a:t>
            </a:r>
          </a:p>
          <a:p>
            <a:r>
              <a:rPr lang="nb-NO" sz="2900" dirty="0" smtClean="0"/>
              <a:t>Replikk </a:t>
            </a:r>
            <a:r>
              <a:rPr lang="nb-NO" sz="2900" dirty="0"/>
              <a:t>kan gis 1 gang til samme taler til samme innlegg.  </a:t>
            </a:r>
            <a:r>
              <a:rPr lang="nb-NO" sz="2900" dirty="0"/>
              <a:t>Replikk begrenses til kort bemerkning eller spørsmål til den som har innlegget.  Den som har debattinnlegget gis anledning til å svare.</a:t>
            </a:r>
          </a:p>
          <a:p>
            <a:pPr marL="0" indent="0">
              <a:buNone/>
            </a:pPr>
            <a:r>
              <a:rPr lang="nb-NO" sz="2900" dirty="0"/>
              <a:t> </a:t>
            </a:r>
          </a:p>
          <a:p>
            <a:r>
              <a:rPr lang="nb-NO" sz="2900" dirty="0" smtClean="0"/>
              <a:t>Ordet </a:t>
            </a:r>
            <a:r>
              <a:rPr lang="nb-NO" sz="2900" dirty="0"/>
              <a:t>til forretningsorden og replikk gis utenom talerlisten.</a:t>
            </a:r>
          </a:p>
          <a:p>
            <a:pPr marL="0" indent="0">
              <a:buNone/>
            </a:pPr>
            <a:r>
              <a:rPr lang="nb-NO" sz="2900" dirty="0"/>
              <a:t> </a:t>
            </a:r>
          </a:p>
          <a:p>
            <a:r>
              <a:rPr lang="nb-NO" sz="2900" dirty="0" smtClean="0"/>
              <a:t>Dirigenten </a:t>
            </a:r>
            <a:r>
              <a:rPr lang="nb-NO" sz="2900" dirty="0"/>
              <a:t>har anledning til å foreslå ytterligere begrensninger i </a:t>
            </a:r>
            <a:r>
              <a:rPr lang="nb-NO" sz="2900" dirty="0" smtClean="0"/>
              <a:t>taletiden.</a:t>
            </a:r>
          </a:p>
          <a:p>
            <a:endParaRPr lang="nb-NO" sz="2900" dirty="0"/>
          </a:p>
          <a:p>
            <a:r>
              <a:rPr lang="nb-NO" sz="2900" dirty="0" smtClean="0"/>
              <a:t>Alle </a:t>
            </a:r>
            <a:r>
              <a:rPr lang="nb-NO" sz="2900" dirty="0"/>
              <a:t>vedtak og valg avgjøres med simpelt flertall av de avgitte stemmer, med unntak av lovforslag som avgjøres i.h.t. klubbens lover. </a:t>
            </a:r>
            <a:r>
              <a:rPr lang="nb-NO" sz="2900" dirty="0" smtClean="0"/>
              <a:t>Blanke </a:t>
            </a:r>
            <a:r>
              <a:rPr lang="nb-NO" sz="2900" dirty="0"/>
              <a:t>stemmer teller ikke og disse stemmer regnes som ikke avgitt. </a:t>
            </a:r>
          </a:p>
          <a:p>
            <a:endParaRPr lang="nb-NO" sz="2900" dirty="0"/>
          </a:p>
          <a:p>
            <a:r>
              <a:rPr lang="nb-NO" sz="2900" dirty="0"/>
              <a:t>Forslag og vedtak / avviste forslag skal føres inn i protokollen. </a:t>
            </a:r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09325"/>
            <a:ext cx="680606" cy="6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200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Medlemmer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r>
              <a:rPr lang="nb-NO" dirty="0"/>
              <a:t>Antall medlemmer</a:t>
            </a:r>
          </a:p>
          <a:p>
            <a:pPr lvl="1"/>
            <a:r>
              <a:rPr lang="nb-NO" dirty="0" smtClean="0"/>
              <a:t>2 024</a:t>
            </a:r>
          </a:p>
          <a:p>
            <a:pPr lvl="1"/>
            <a:r>
              <a:rPr lang="nb-NO" dirty="0" smtClean="0"/>
              <a:t>1761 aktive i idrettsregisteret</a:t>
            </a:r>
            <a:endParaRPr lang="nb-NO" dirty="0"/>
          </a:p>
          <a:p>
            <a:r>
              <a:rPr lang="nb-NO" dirty="0"/>
              <a:t>Ca. </a:t>
            </a:r>
            <a:r>
              <a:rPr lang="nb-NO" dirty="0" smtClean="0"/>
              <a:t>161 </a:t>
            </a:r>
            <a:r>
              <a:rPr lang="nb-NO" dirty="0"/>
              <a:t>medlemmer er med i to eller flere idretter</a:t>
            </a:r>
          </a:p>
          <a:p>
            <a:r>
              <a:rPr lang="nb-NO" dirty="0"/>
              <a:t>Fotball:</a:t>
            </a:r>
          </a:p>
          <a:p>
            <a:pPr lvl="1"/>
            <a:r>
              <a:rPr lang="nb-NO" dirty="0"/>
              <a:t>Stort flertall av gutter</a:t>
            </a:r>
          </a:p>
          <a:p>
            <a:r>
              <a:rPr lang="nb-NO" dirty="0"/>
              <a:t>Håndball: </a:t>
            </a:r>
          </a:p>
          <a:p>
            <a:pPr lvl="1"/>
            <a:r>
              <a:rPr lang="nb-NO" dirty="0"/>
              <a:t>Stort flertall av jenter</a:t>
            </a:r>
          </a:p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76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200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Medlemmer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r>
              <a:rPr lang="nb-NO" dirty="0"/>
              <a:t>Antall medlemmer</a:t>
            </a:r>
          </a:p>
          <a:p>
            <a:pPr lvl="1"/>
            <a:r>
              <a:rPr lang="nb-NO" dirty="0" smtClean="0"/>
              <a:t>2 024</a:t>
            </a:r>
          </a:p>
          <a:p>
            <a:pPr lvl="1"/>
            <a:r>
              <a:rPr lang="nb-NO" dirty="0" smtClean="0"/>
              <a:t>1761 aktive i idrettsregisteret</a:t>
            </a:r>
            <a:endParaRPr lang="nb-NO" dirty="0"/>
          </a:p>
          <a:p>
            <a:r>
              <a:rPr lang="nb-NO" dirty="0"/>
              <a:t>Ca. </a:t>
            </a:r>
            <a:r>
              <a:rPr lang="nb-NO" dirty="0" smtClean="0"/>
              <a:t>161 </a:t>
            </a:r>
            <a:r>
              <a:rPr lang="nb-NO" dirty="0"/>
              <a:t>medlemmer er med i to eller flere idretter</a:t>
            </a:r>
          </a:p>
          <a:p>
            <a:r>
              <a:rPr lang="nb-NO" dirty="0"/>
              <a:t>Fotball:</a:t>
            </a:r>
          </a:p>
          <a:p>
            <a:pPr lvl="1"/>
            <a:r>
              <a:rPr lang="nb-NO" dirty="0"/>
              <a:t>Stort flertall av gutter</a:t>
            </a:r>
          </a:p>
          <a:p>
            <a:r>
              <a:rPr lang="nb-NO" dirty="0"/>
              <a:t>Håndball: </a:t>
            </a:r>
          </a:p>
          <a:p>
            <a:pPr lvl="1"/>
            <a:r>
              <a:rPr lang="nb-NO" dirty="0"/>
              <a:t>Stort flertall av jenter</a:t>
            </a:r>
          </a:p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76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200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47839" y="116632"/>
            <a:ext cx="8229600" cy="1143000"/>
          </a:xfrm>
        </p:spPr>
        <p:txBody>
          <a:bodyPr/>
          <a:lstStyle/>
          <a:p>
            <a:r>
              <a:rPr lang="nb-NO" dirty="0" smtClean="0"/>
              <a:t>Medlemsutvikling</a:t>
            </a:r>
            <a:endParaRPr lang="nb-NO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4848795"/>
              </p:ext>
            </p:extLst>
          </p:nvPr>
        </p:nvGraphicFramePr>
        <p:xfrm>
          <a:off x="1691680" y="1089920"/>
          <a:ext cx="6948239" cy="454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4035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128792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Hovedstyrets Årsmelding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 </a:t>
            </a:r>
            <a:r>
              <a:rPr lang="nb-NO" sz="1800" b="1" dirty="0" smtClean="0"/>
              <a:t>”</a:t>
            </a:r>
            <a:r>
              <a:rPr lang="nb-NO" sz="1800" b="1" dirty="0"/>
              <a:t>En klubb for Alle med Idrett i et godt Miljø”</a:t>
            </a: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	</a:t>
            </a:r>
            <a:endParaRPr lang="nb-NO" sz="1800" dirty="0"/>
          </a:p>
          <a:p>
            <a:r>
              <a:rPr lang="nb-NO" sz="1800" dirty="0"/>
              <a:t>Sotra Sportsklubb skal være en ”breddeklubb” hvor hovedfokus er å kunne gi et bredt aktivitetstilbud til alle aldersklasser i flere idretter og aktiviteter.</a:t>
            </a:r>
          </a:p>
          <a:p>
            <a:r>
              <a:rPr lang="nb-NO" sz="1800" dirty="0"/>
              <a:t>For å ivareta alle typer barn og ungdom er det avgjørende at idretten og aktiviteten skjer i et godt miljø. Sotra Sportsklubb skal derfor i alle situasjoner jobbe for høyest mulig trivselsfaktor.</a:t>
            </a:r>
          </a:p>
          <a:p>
            <a:pPr marL="0" indent="0">
              <a:buNone/>
            </a:pPr>
            <a:r>
              <a:rPr lang="nb-NO" sz="1800" dirty="0"/>
              <a:t> </a:t>
            </a:r>
          </a:p>
          <a:p>
            <a:pPr marL="0" indent="0">
              <a:buNone/>
            </a:pPr>
            <a:r>
              <a:rPr lang="nb-NO" sz="1800" b="1" dirty="0" smtClean="0"/>
              <a:t>Sotra </a:t>
            </a:r>
            <a:r>
              <a:rPr lang="nb-NO" sz="1800" b="1" dirty="0"/>
              <a:t>Sportsklubb sin misjon er å drive et idrettsmiljø i Fjell Kommune basert på aktivitet og sunne verdier i tillegg til å tilrettelegge for økt fysisk aktivitet i alle aldersgrupper.</a:t>
            </a:r>
            <a:endParaRPr lang="nb-NO" sz="1800" dirty="0"/>
          </a:p>
          <a:p>
            <a:r>
              <a:rPr lang="nb-NO" sz="1800" dirty="0"/>
              <a:t>Vi skal ivareta barn og unge som ønske å bruke sin fritid på en aktiv og sunn måte, noe som gjenspeiles i klubbens tilbud. Det er også en forutsetning for klubben å tilrettelegge for fysisk aktivitet og holdningsskapende arbeid i alle aldersgrupper.</a:t>
            </a:r>
          </a:p>
          <a:p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48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128792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Verdier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Sotra </a:t>
            </a:r>
            <a:r>
              <a:rPr lang="nb-NO" sz="2400" b="1" dirty="0"/>
              <a:t>Sportsklubb sine verdier støtter klubbens arbeid med å virkeliggjøre vår visjon og misjon</a:t>
            </a:r>
            <a:r>
              <a:rPr lang="nb-NO" sz="2400" b="1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lvl="1"/>
            <a:r>
              <a:rPr lang="nb-NO" sz="2400" i="1" dirty="0"/>
              <a:t>Positiv </a:t>
            </a:r>
          </a:p>
          <a:p>
            <a:pPr lvl="1"/>
            <a:r>
              <a:rPr lang="nb-NO" sz="2400" i="1" dirty="0" smtClean="0"/>
              <a:t>Trygghet</a:t>
            </a:r>
            <a:endParaRPr lang="nb-NO" sz="2400" i="1" dirty="0"/>
          </a:p>
          <a:p>
            <a:pPr lvl="1"/>
            <a:r>
              <a:rPr lang="nb-NO" sz="2400" i="1" dirty="0" smtClean="0"/>
              <a:t>Respekt</a:t>
            </a:r>
            <a:endParaRPr lang="nb-NO" sz="2400" i="1" dirty="0"/>
          </a:p>
          <a:p>
            <a:pPr lvl="1"/>
            <a:r>
              <a:rPr lang="nb-NO" sz="2400" i="1" dirty="0" smtClean="0"/>
              <a:t>Rettferdig</a:t>
            </a:r>
            <a:endParaRPr lang="nb-NO" sz="2400" i="1" dirty="0"/>
          </a:p>
          <a:p>
            <a:pPr lvl="1"/>
            <a:r>
              <a:rPr lang="nb-NO" sz="2400" i="1" dirty="0" smtClean="0"/>
              <a:t>Engasjement </a:t>
            </a:r>
            <a:endParaRPr lang="nb-NO" sz="2400" i="1" dirty="0"/>
          </a:p>
          <a:p>
            <a:pPr lvl="1"/>
            <a:r>
              <a:rPr lang="nb-NO" sz="2400" i="1" dirty="0" smtClean="0"/>
              <a:t>Åpen </a:t>
            </a:r>
            <a:r>
              <a:rPr lang="nb-NO" sz="2400" i="1" dirty="0"/>
              <a:t>og ærlig </a:t>
            </a:r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128792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Hovedstyret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347864" y="1340768"/>
            <a:ext cx="5649158" cy="531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smtClean="0"/>
              <a:t>Hovedstyret har gjennomført 10 styremøter samt hatt en felles strategisamling med fotball og håndballgruppen.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Styret har bestått av</a:t>
            </a:r>
            <a:endParaRPr lang="nb-NO" sz="1800" dirty="0"/>
          </a:p>
        </p:txBody>
      </p:sp>
      <p:pic>
        <p:nvPicPr>
          <p:cNvPr id="2050" name="Picture 2" descr="C:\Users\ay145\AppData\Local\Microsoft\Windows\Temporary Internet Files\Content.IE5\EEUTSRAH\testlogo høy opplø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189"/>
            <a:ext cx="1040646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1" y="3026968"/>
            <a:ext cx="8192091" cy="24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2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vsirkel med distinkte b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Halvsirkel med distinkte buer</Template>
  <TotalTime>0</TotalTime>
  <Words>822</Words>
  <Application>Microsoft Office PowerPoint</Application>
  <PresentationFormat>Skjermfremvisning (4:3)</PresentationFormat>
  <Paragraphs>294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Halvsirkel med distinkte buer</vt:lpstr>
      <vt:lpstr>Årsmøte </vt:lpstr>
      <vt:lpstr>Saksliste</vt:lpstr>
      <vt:lpstr>Forretningsorden</vt:lpstr>
      <vt:lpstr>Medlemmer</vt:lpstr>
      <vt:lpstr>Medlemmer</vt:lpstr>
      <vt:lpstr>Medlemsutvikling</vt:lpstr>
      <vt:lpstr>Hovedstyrets Årsmelding</vt:lpstr>
      <vt:lpstr>Verdier</vt:lpstr>
      <vt:lpstr>Hovedstyret</vt:lpstr>
      <vt:lpstr>Ansatte/organisasjon</vt:lpstr>
      <vt:lpstr>Årsmeldinger fra gruppene</vt:lpstr>
      <vt:lpstr>Prosjekter/ andre aktiviteter</vt:lpstr>
      <vt:lpstr>Økonomi</vt:lpstr>
      <vt:lpstr>Støttespillere/sponsorer</vt:lpstr>
      <vt:lpstr>Klubbens ildsjeler/ dugnad</vt:lpstr>
      <vt:lpstr>Regnskap</vt:lpstr>
      <vt:lpstr>Årets hedersbevisninger</vt:lpstr>
      <vt:lpstr>Innkomne forslag</vt:lpstr>
      <vt:lpstr>Kontingent</vt:lpstr>
      <vt:lpstr>Budsjett</vt:lpstr>
      <vt:lpstr>Valgkomiteens innstilling</vt:lpstr>
      <vt:lpstr>Fotball</vt:lpstr>
      <vt:lpstr>Håndball</vt:lpstr>
      <vt:lpstr>Boksing</vt:lpstr>
      <vt:lpstr>Basket, mosjon og idrettsskole</vt:lpstr>
      <vt:lpstr>Andre komiteer</vt:lpstr>
      <vt:lpstr>Takk for godt oppmøte – vel hjem.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2015-03-19T12:26:05Z</dcterms:created>
  <dcterms:modified xsi:type="dcterms:W3CDTF">2015-03-19T14:43:14Z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